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2" r:id="rId2"/>
    <p:sldId id="258" r:id="rId3"/>
    <p:sldId id="266" r:id="rId4"/>
    <p:sldId id="265" r:id="rId5"/>
    <p:sldId id="267" r:id="rId6"/>
    <p:sldId id="271" r:id="rId7"/>
    <p:sldId id="270" r:id="rId8"/>
  </p:sldIdLst>
  <p:sldSz cx="12192000" cy="6858000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２年美術資料の読み方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7172" y="0"/>
            <a:ext cx="2920206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9824F-FB03-4122-AC77-2A4D03473331}" type="datetimeFigureOut">
              <a:rPr kumimoji="1" lang="ja-JP" altLang="en-US" smtClean="0"/>
              <a:t>2016/3/2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7172" y="9377317"/>
            <a:ext cx="2920206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F3CC4-85F0-466C-979B-1132C5DD8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81796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２年美術資料の読み方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7938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A8FEC-7D13-4F19-980D-8E42240AAEB2}" type="datetimeFigureOut">
              <a:rPr kumimoji="1" lang="ja-JP" altLang="en-US" smtClean="0"/>
              <a:t>2016/3/2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688" y="4751388"/>
            <a:ext cx="5391150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7938" y="937736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A5C39-086D-4739-8B44-7451D5757E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46801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96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2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87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57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3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68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77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62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2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40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03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97AC3-953A-4752-B338-DDCFD35BC5CA}" type="datetimeFigureOut">
              <a:rPr kumimoji="1" lang="ja-JP" altLang="en-US" smtClean="0"/>
              <a:pPr/>
              <a:t>2016/3/2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50E62-1581-4478-A061-A50B2AA36F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52600" y="1524000"/>
            <a:ext cx="8641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 smtClean="0"/>
              <a:t>ワークシートのまとめ方</a:t>
            </a:r>
            <a:endParaRPr kumimoji="1" lang="ja-JP" altLang="en-US" sz="6600" dirty="0"/>
          </a:p>
        </p:txBody>
      </p:sp>
      <p:sp>
        <p:nvSpPr>
          <p:cNvPr id="3" name="円/楕円 2"/>
          <p:cNvSpPr/>
          <p:nvPr/>
        </p:nvSpPr>
        <p:spPr>
          <a:xfrm>
            <a:off x="1859280" y="3383280"/>
            <a:ext cx="8732520" cy="202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/>
              <a:t>視点を持って資料を読む</a:t>
            </a:r>
            <a:endParaRPr kumimoji="1" lang="ja-JP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4" y="926036"/>
            <a:ext cx="11645780" cy="5200443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249680" y="213360"/>
            <a:ext cx="961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桐松鳳凰図屏風　作者：狩野栄信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60788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小波 1"/>
          <p:cNvSpPr/>
          <p:nvPr/>
        </p:nvSpPr>
        <p:spPr>
          <a:xfrm>
            <a:off x="3942651" y="349618"/>
            <a:ext cx="4075682" cy="776888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bg1"/>
                </a:solidFill>
              </a:rPr>
              <a:t>解説を読む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97145" y="1304544"/>
            <a:ext cx="4924425" cy="50596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2800" dirty="0" smtClean="0"/>
              <a:t>美麗。外向き・奥向きの対照的な絵を表裏に描く。</a:t>
            </a:r>
            <a:r>
              <a:rPr lang="ja-JP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武家か公家の婚礼に合わせて作られた物らしい。</a:t>
            </a:r>
          </a:p>
          <a:p>
            <a:r>
              <a:rPr lang="ja-JP" altLang="en-US" sz="2800" dirty="0" smtClean="0"/>
              <a:t>桐・松・鳳凰は慶事の象徴、多くの実をつけた葡萄は多産・子孫繁栄への願いの比喩であり、金箔が祝福の輝きを放つ。鳳凰図は狩野家の伝統図様を継承したものだが、葡萄図には円山応挙や李朝絵画との関連を考えたい。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59438" y="1207008"/>
            <a:ext cx="3631763" cy="50596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3200" b="1" dirty="0" smtClean="0">
                <a:latin typeface="モトヤSKS教科書体" pitchFamily="18" charset="-128"/>
                <a:ea typeface="モトヤSKS教科書体" pitchFamily="18" charset="-128"/>
              </a:rPr>
              <a:t>本図は探幽の絵を写したものだが、変化を加えている。右隻では探幽本にあった流水を排除し、金碧の背景に変えてしまった。空間性をなくし、より装飾効果を多く訴えた作品にした。</a:t>
            </a:r>
            <a:endParaRPr kumimoji="1" lang="ja-JP" altLang="en-US" sz="3200" b="1" dirty="0">
              <a:latin typeface="モトヤSKS教科書体" pitchFamily="18" charset="-128"/>
              <a:ea typeface="モトヤSKS教科書体" pitchFamily="18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10460736" y="4425696"/>
            <a:ext cx="36576" cy="16459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flipH="1">
            <a:off x="10034016" y="1341120"/>
            <a:ext cx="60960" cy="480364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H="1">
            <a:off x="9229344" y="1402080"/>
            <a:ext cx="24384" cy="37917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730752" y="4474464"/>
            <a:ext cx="0" cy="15483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3218688" y="1243584"/>
            <a:ext cx="0" cy="47792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2791968" y="1280160"/>
            <a:ext cx="0" cy="2438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10924032" y="1341120"/>
            <a:ext cx="0" cy="7315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9668256" y="1304544"/>
            <a:ext cx="0" cy="7924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8375904" y="5474208"/>
            <a:ext cx="0" cy="80467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7936992" y="1328928"/>
            <a:ext cx="12192" cy="3121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4742688" y="5596128"/>
            <a:ext cx="0" cy="4389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flipH="1">
            <a:off x="4242816" y="1292352"/>
            <a:ext cx="12192" cy="46573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3742944" y="1255776"/>
            <a:ext cx="0" cy="2926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円形吹き出し 48"/>
          <p:cNvSpPr/>
          <p:nvPr/>
        </p:nvSpPr>
        <p:spPr>
          <a:xfrm>
            <a:off x="414528" y="536448"/>
            <a:ext cx="2304288" cy="842772"/>
          </a:xfrm>
          <a:prstGeom prst="wedgeEllipseCallout">
            <a:avLst>
              <a:gd name="adj1" fmla="val 30433"/>
              <a:gd name="adj2" fmla="val 6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金の効果</a:t>
            </a:r>
            <a:endParaRPr kumimoji="1" lang="ja-JP" altLang="en-US" sz="2400" dirty="0"/>
          </a:p>
        </p:txBody>
      </p:sp>
      <p:sp>
        <p:nvSpPr>
          <p:cNvPr id="50" name="円形吹き出し 49"/>
          <p:cNvSpPr/>
          <p:nvPr/>
        </p:nvSpPr>
        <p:spPr>
          <a:xfrm>
            <a:off x="8887968" y="341376"/>
            <a:ext cx="2304288" cy="842772"/>
          </a:xfrm>
          <a:prstGeom prst="wedgeEllipseCallout">
            <a:avLst>
              <a:gd name="adj1" fmla="val 30433"/>
              <a:gd name="adj2" fmla="val 6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美しさ</a:t>
            </a:r>
            <a:endParaRPr kumimoji="1" lang="ja-JP" altLang="en-US" sz="2400" dirty="0"/>
          </a:p>
        </p:txBody>
      </p:sp>
      <p:sp>
        <p:nvSpPr>
          <p:cNvPr id="51" name="円形吹き出し 50"/>
          <p:cNvSpPr/>
          <p:nvPr/>
        </p:nvSpPr>
        <p:spPr>
          <a:xfrm>
            <a:off x="8501725" y="5907734"/>
            <a:ext cx="2071337" cy="732909"/>
          </a:xfrm>
          <a:prstGeom prst="wedgeEllipseCallout">
            <a:avLst>
              <a:gd name="adj1" fmla="val 17805"/>
              <a:gd name="adj2" fmla="val -8958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何のために？</a:t>
            </a:r>
            <a:endParaRPr kumimoji="1" lang="ja-JP" altLang="en-US" sz="24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9667" y="6385810"/>
            <a:ext cx="55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「もっと知りたい狩野派</a:t>
            </a:r>
            <a:r>
              <a:rPr kumimoji="1" lang="ja-JP" altLang="en-US" dirty="0" err="1" smtClean="0"/>
              <a:t>ー</a:t>
            </a:r>
            <a:r>
              <a:rPr kumimoji="1" lang="ja-JP" altLang="en-US" dirty="0" smtClean="0"/>
              <a:t>探幽と江戸狩野派」東京美術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056028" y="6488668"/>
            <a:ext cx="55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　　　　　「狩野派決定版」平凡社</a:t>
            </a:r>
            <a:endParaRPr kumimoji="1" lang="ja-JP" altLang="en-US" dirty="0"/>
          </a:p>
        </p:txBody>
      </p:sp>
      <p:sp>
        <p:nvSpPr>
          <p:cNvPr id="54" name="円形吹き出し 53"/>
          <p:cNvSpPr/>
          <p:nvPr/>
        </p:nvSpPr>
        <p:spPr>
          <a:xfrm>
            <a:off x="5241361" y="1600750"/>
            <a:ext cx="2304288" cy="842772"/>
          </a:xfrm>
          <a:prstGeom prst="wedgeEllipseCallout">
            <a:avLst>
              <a:gd name="adj1" fmla="val 47997"/>
              <a:gd name="adj2" fmla="val 5716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金の効果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72315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482954" y="4720128"/>
            <a:ext cx="2871989" cy="1249251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金の効果</a:t>
            </a:r>
            <a:endParaRPr kumimoji="1" lang="ja-JP" altLang="en-US" sz="2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76376" y="4779352"/>
            <a:ext cx="8315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  <a:latin typeface="AR Pマーカー体E" panose="040B0900000000000000" pitchFamily="50" charset="-128"/>
                <a:ea typeface="AR Pマーカー体E" panose="040B0900000000000000" pitchFamily="50" charset="-128"/>
              </a:rPr>
              <a:t>背景を金にして空間性をなくし、装飾効果を強く訴えた作品。</a:t>
            </a:r>
            <a:r>
              <a:rPr lang="ja-JP" altLang="en-US" sz="3200" dirty="0">
                <a:solidFill>
                  <a:srgbClr val="FF0000"/>
                </a:solidFill>
                <a:latin typeface="AR Pマーカー体E" panose="040B0900000000000000" pitchFamily="50" charset="-128"/>
                <a:ea typeface="AR Pマーカー体E" panose="040B0900000000000000" pitchFamily="50" charset="-128"/>
              </a:rPr>
              <a:t>金箔が祝福の輝きを</a:t>
            </a:r>
            <a:r>
              <a:rPr lang="ja-JP" altLang="en-US" sz="3200" dirty="0" smtClean="0">
                <a:solidFill>
                  <a:srgbClr val="FF0000"/>
                </a:solidFill>
                <a:latin typeface="AR Pマーカー体E" panose="040B0900000000000000" pitchFamily="50" charset="-128"/>
                <a:ea typeface="AR Pマーカー体E" panose="040B0900000000000000" pitchFamily="50" charset="-128"/>
              </a:rPr>
              <a:t>放つ。</a:t>
            </a:r>
            <a:endParaRPr kumimoji="1" lang="ja-JP" altLang="en-US" sz="3200" dirty="0">
              <a:solidFill>
                <a:srgbClr val="FF0000"/>
              </a:solidFill>
              <a:latin typeface="AR Pマーカー体E" panose="040B0900000000000000" pitchFamily="50" charset="-128"/>
              <a:ea typeface="AR Pマーカー体E" panose="04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58719" y="2180685"/>
            <a:ext cx="113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482955" y="2817253"/>
            <a:ext cx="2871989" cy="1249251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何のために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描かれたか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58719" y="4149074"/>
            <a:ext cx="113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31405" y="2906458"/>
            <a:ext cx="74063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  <a:latin typeface="AR Pマーカー体E" panose="040B0900000000000000" pitchFamily="50" charset="-128"/>
                <a:ea typeface="AR Pマーカー体E" panose="040B0900000000000000" pitchFamily="50" charset="-128"/>
              </a:rPr>
              <a:t>桐、松、鳳凰は慶事の象徴。武家か公家の婚礼に合わせて作られた物らしい。</a:t>
            </a:r>
            <a:endParaRPr kumimoji="1" lang="ja-JP" altLang="en-US" sz="3200" dirty="0">
              <a:solidFill>
                <a:srgbClr val="FF0000"/>
              </a:solidFill>
              <a:latin typeface="AR Pマーカー体E" panose="040B0900000000000000" pitchFamily="50" charset="-128"/>
              <a:ea typeface="AR Pマーカー体E" panose="040B0900000000000000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374754" y="922775"/>
            <a:ext cx="3072984" cy="1249251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作品の美しさ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58719" y="5986697"/>
            <a:ext cx="113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81184" y="1236540"/>
            <a:ext cx="7081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  <a:latin typeface="AR Pマーカー体E" panose="040B0900000000000000" pitchFamily="50" charset="-128"/>
                <a:ea typeface="AR Pマーカー体E" panose="040B0900000000000000" pitchFamily="50" charset="-128"/>
              </a:rPr>
              <a:t>美麗。あでやか。華やか。</a:t>
            </a:r>
            <a:endParaRPr kumimoji="1" lang="ja-JP" altLang="en-US" sz="3600" dirty="0">
              <a:solidFill>
                <a:srgbClr val="FF0000"/>
              </a:solidFill>
              <a:latin typeface="AR Pマーカー体E" panose="040B0900000000000000" pitchFamily="50" charset="-128"/>
              <a:ea typeface="AR Pマーカー体E" panose="040B0900000000000000" pitchFamily="50" charset="-128"/>
            </a:endParaRPr>
          </a:p>
        </p:txBody>
      </p:sp>
      <p:sp>
        <p:nvSpPr>
          <p:cNvPr id="11" name="小波 10"/>
          <p:cNvSpPr/>
          <p:nvPr/>
        </p:nvSpPr>
        <p:spPr>
          <a:xfrm>
            <a:off x="989351" y="154546"/>
            <a:ext cx="10253272" cy="776888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ワークシート</a:t>
            </a:r>
            <a:r>
              <a:rPr kumimoji="1" lang="ja-JP" altLang="en-US" sz="3200" dirty="0" smtClean="0">
                <a:solidFill>
                  <a:schemeClr val="bg1"/>
                </a:solidFill>
              </a:rPr>
              <a:t>に調べたことをまとめる（例）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1787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7" grpId="0"/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小波 1"/>
          <p:cNvSpPr/>
          <p:nvPr/>
        </p:nvSpPr>
        <p:spPr>
          <a:xfrm>
            <a:off x="3002280" y="322186"/>
            <a:ext cx="6065520" cy="776888"/>
          </a:xfrm>
          <a:prstGeom prst="doubleWav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/>
              <a:t>参考資料について（岩田）</a:t>
            </a:r>
            <a:endParaRPr kumimoji="1" lang="ja-JP" alt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792" y="1184223"/>
            <a:ext cx="11530631" cy="549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円/楕円 3"/>
          <p:cNvSpPr/>
          <p:nvPr/>
        </p:nvSpPr>
        <p:spPr>
          <a:xfrm>
            <a:off x="11107712" y="2953062"/>
            <a:ext cx="389744" cy="3597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11122703" y="3507698"/>
            <a:ext cx="389744" cy="3597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55936" y="1267968"/>
            <a:ext cx="81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コピー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051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横巻き 2"/>
          <p:cNvSpPr/>
          <p:nvPr/>
        </p:nvSpPr>
        <p:spPr>
          <a:xfrm>
            <a:off x="1112520" y="1234440"/>
            <a:ext cx="10302240" cy="48310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600" dirty="0" smtClean="0"/>
              <a:t>１４：３０まで</a:t>
            </a:r>
            <a:endParaRPr lang="en-US" altLang="ja-JP" sz="9600" dirty="0" smtClean="0"/>
          </a:p>
          <a:p>
            <a:pPr algn="ctr"/>
            <a:r>
              <a:rPr kumimoji="1" lang="ja-JP" altLang="en-US" sz="9600" dirty="0" smtClean="0"/>
              <a:t>調べ学習</a:t>
            </a:r>
            <a:endParaRPr kumimoji="1" lang="ja-JP" alt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横巻き 1"/>
          <p:cNvSpPr/>
          <p:nvPr/>
        </p:nvSpPr>
        <p:spPr>
          <a:xfrm>
            <a:off x="121920" y="741086"/>
            <a:ext cx="11841480" cy="3383280"/>
          </a:xfrm>
          <a:prstGeom prst="horizontalScroll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400" dirty="0" smtClean="0"/>
              <a:t>絵を持って立ち、自分が見た印象や考えをまず話し、次に調べたことを発表する。</a:t>
            </a:r>
            <a:endParaRPr kumimoji="1" lang="ja-JP" altLang="en-US" sz="4400" dirty="0"/>
          </a:p>
        </p:txBody>
      </p:sp>
      <p:sp>
        <p:nvSpPr>
          <p:cNvPr id="3" name="横巻き 2"/>
          <p:cNvSpPr/>
          <p:nvPr/>
        </p:nvSpPr>
        <p:spPr>
          <a:xfrm>
            <a:off x="121920" y="3733800"/>
            <a:ext cx="11841480" cy="3383280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 dirty="0" smtClean="0"/>
              <a:t>終わったら拍手</a:t>
            </a:r>
            <a:endParaRPr kumimoji="1" lang="ja-JP" altLang="en-US" sz="6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87878" y="4474886"/>
            <a:ext cx="1460082" cy="1650152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4922520" y="27432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/>
              <a:t>発表の手順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6230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296</Words>
  <Application>Microsoft Office PowerPoint</Application>
  <PresentationFormat>ワイド画面</PresentationFormat>
  <Paragraphs>31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 Pマーカー体E</vt:lpstr>
      <vt:lpstr>ＭＳ Ｐゴシック</vt:lpstr>
      <vt:lpstr>モトヤSKS教科書体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難波順子</dc:creator>
  <cp:lastModifiedBy>雲南市教育委員会</cp:lastModifiedBy>
  <cp:revision>55</cp:revision>
  <cp:lastPrinted>2016-03-02T03:36:52Z</cp:lastPrinted>
  <dcterms:created xsi:type="dcterms:W3CDTF">2015-09-18T13:24:51Z</dcterms:created>
  <dcterms:modified xsi:type="dcterms:W3CDTF">2016-03-02T08:54:08Z</dcterms:modified>
</cp:coreProperties>
</file>